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lant.co/topics/7239/~engines-for-easily-creating-online-multiplayer-games" TargetMode="External"/><Relationship Id="rId3" Type="http://schemas.openxmlformats.org/officeDocument/2006/relationships/hyperlink" Target="https://meliorgames.com/game-development/back-end-solutions-multiplayer-game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10d2f735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10d2f735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10d2f73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10d2f7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1553bc4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1553bc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https://www.slant.co/topics/7239/~engines-for-easily-creating-online-multiplayer-games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https://meliorgames.com/game-development/back-end-solutions-multiplayer-games/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718875" y="252425"/>
            <a:ext cx="4190700" cy="8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Features</a:t>
            </a:r>
            <a:endParaRPr sz="2300"/>
          </a:p>
        </p:txBody>
      </p:sp>
      <p:sp>
        <p:nvSpPr>
          <p:cNvPr id="55" name="Google Shape;55;p13"/>
          <p:cNvSpPr txBox="1"/>
          <p:nvPr/>
        </p:nvSpPr>
        <p:spPr>
          <a:xfrm>
            <a:off x="3292425" y="928475"/>
            <a:ext cx="5751000" cy="3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GB" sz="1200">
                <a:solidFill>
                  <a:schemeClr val="accent2"/>
                </a:solidFill>
              </a:rPr>
              <a:t>3D Model of a Classroom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GB" sz="1200">
                <a:solidFill>
                  <a:schemeClr val="accent2"/>
                </a:solidFill>
              </a:rPr>
              <a:t>Customizable Avatars 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GB" sz="1200">
                <a:solidFill>
                  <a:schemeClr val="accent2"/>
                </a:solidFill>
              </a:rPr>
              <a:t>Interaction with others / classroom</a:t>
            </a:r>
            <a:r>
              <a:rPr lang="en-GB" sz="1200">
                <a:solidFill>
                  <a:schemeClr val="lt2"/>
                </a:solidFill>
              </a:rPr>
              <a:t> (emotes, actions, voice/ text chat)</a:t>
            </a:r>
            <a:br>
              <a:rPr lang="en-GB" sz="1200">
                <a:solidFill>
                  <a:schemeClr val="lt2"/>
                </a:solidFill>
              </a:rPr>
            </a:br>
            <a:r>
              <a:rPr lang="en-GB" sz="1200">
                <a:solidFill>
                  <a:schemeClr val="lt2"/>
                </a:solidFill>
              </a:rPr>
              <a:t>e.g. raise hand to ask a question, </a:t>
            </a:r>
            <a:r>
              <a:rPr lang="en-GB" sz="1200">
                <a:solidFill>
                  <a:schemeClr val="lt2"/>
                </a:solidFill>
              </a:rPr>
              <a:t>pick paper to look at the notes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GB" sz="1200">
                <a:solidFill>
                  <a:schemeClr val="accent2"/>
                </a:solidFill>
              </a:rPr>
              <a:t>Classroom elements </a:t>
            </a:r>
            <a:br>
              <a:rPr lang="en-GB" sz="1200">
                <a:solidFill>
                  <a:schemeClr val="lt2"/>
                </a:solidFill>
              </a:rPr>
            </a:br>
            <a:r>
              <a:rPr lang="en-GB" sz="1200">
                <a:solidFill>
                  <a:schemeClr val="lt2"/>
                </a:solidFill>
              </a:rPr>
              <a:t>e.g. Tutor can conduct a video call/ share their screen on virtual projector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GB" sz="1200">
                <a:solidFill>
                  <a:schemeClr val="accent2"/>
                </a:solidFill>
              </a:rPr>
              <a:t>Rules and Regulations </a:t>
            </a:r>
            <a:br>
              <a:rPr lang="en-GB" sz="1200">
                <a:solidFill>
                  <a:schemeClr val="lt2"/>
                </a:solidFill>
              </a:rPr>
            </a:br>
            <a:r>
              <a:rPr lang="en-GB" sz="1200">
                <a:solidFill>
                  <a:schemeClr val="lt2"/>
                </a:solidFill>
              </a:rPr>
              <a:t>e.g. Tutor can enforce students to mute / sit when presenting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GB" sz="1200">
                <a:solidFill>
                  <a:schemeClr val="accent2"/>
                </a:solidFill>
              </a:rPr>
              <a:t>Perspectives</a:t>
            </a:r>
            <a:br>
              <a:rPr lang="en-GB" sz="1200">
                <a:solidFill>
                  <a:schemeClr val="lt2"/>
                </a:solidFill>
              </a:rPr>
            </a:br>
            <a:r>
              <a:rPr lang="en-GB" sz="1200">
                <a:solidFill>
                  <a:schemeClr val="lt2"/>
                </a:solidFill>
              </a:rPr>
              <a:t>Tutor: toggle between classroom view and slide sharing view</a:t>
            </a:r>
            <a:br>
              <a:rPr lang="en-GB" sz="1200">
                <a:solidFill>
                  <a:schemeClr val="lt2"/>
                </a:solidFill>
              </a:rPr>
            </a:br>
            <a:r>
              <a:rPr lang="en-GB" sz="1200">
                <a:solidFill>
                  <a:schemeClr val="lt2"/>
                </a:solidFill>
              </a:rPr>
              <a:t>Students: toggle between fullscreen and class view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GB" sz="1200">
                <a:solidFill>
                  <a:schemeClr val="accent2"/>
                </a:solidFill>
              </a:rPr>
              <a:t>In-game currency </a:t>
            </a:r>
            <a:br>
              <a:rPr lang="en-GB" sz="1200">
                <a:solidFill>
                  <a:schemeClr val="lt2"/>
                </a:solidFill>
              </a:rPr>
            </a:br>
            <a:r>
              <a:rPr lang="en-GB" sz="1200">
                <a:solidFill>
                  <a:schemeClr val="lt2"/>
                </a:solidFill>
              </a:rPr>
              <a:t>Tutors can reward students who answer questions</a:t>
            </a:r>
            <a:br>
              <a:rPr lang="en-GB" sz="1200">
                <a:solidFill>
                  <a:schemeClr val="lt2"/>
                </a:solidFill>
              </a:rPr>
            </a:br>
            <a:r>
              <a:rPr lang="en-GB" sz="1200">
                <a:solidFill>
                  <a:schemeClr val="lt2"/>
                </a:solidFill>
              </a:rPr>
              <a:t>Students can buy virtual items (e.g. laptops, avatar customization options)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79" y="1721000"/>
            <a:ext cx="1842031" cy="101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11" y="3926512"/>
            <a:ext cx="1829771" cy="101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25" y="2829184"/>
            <a:ext cx="1842750" cy="101986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5451000" y="0"/>
            <a:ext cx="3693000" cy="694500"/>
          </a:xfrm>
          <a:prstGeom prst="rect">
            <a:avLst/>
          </a:prstGeom>
          <a:solidFill>
            <a:srgbClr val="F1C23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3D Virtual Classroom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55425" y="618300"/>
            <a:ext cx="28590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</a:rPr>
              <a:t>To make online lessons more engaging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</a:rPr>
              <a:t>Target primary / secondary school students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61" name="Google Shape;61;p13"/>
          <p:cNvSpPr txBox="1"/>
          <p:nvPr>
            <p:ph idx="4294967295" type="subTitle"/>
          </p:nvPr>
        </p:nvSpPr>
        <p:spPr>
          <a:xfrm>
            <a:off x="613813" y="176213"/>
            <a:ext cx="1747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Objective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 flipH="1">
            <a:off x="420141" y="380499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63" name="Google Shape;63;p13"/>
          <p:cNvSpPr/>
          <p:nvPr/>
        </p:nvSpPr>
        <p:spPr>
          <a:xfrm flipH="1">
            <a:off x="3469041" y="618300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64" name="Google Shape;64;p13"/>
          <p:cNvCxnSpPr/>
          <p:nvPr/>
        </p:nvCxnSpPr>
        <p:spPr>
          <a:xfrm>
            <a:off x="3299475" y="982075"/>
            <a:ext cx="0" cy="4168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1764575" y="820700"/>
            <a:ext cx="7220700" cy="4112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2068050" y="947850"/>
            <a:ext cx="12453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Create/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Log In Account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246525" y="136575"/>
            <a:ext cx="24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Use-Case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50" y="1018600"/>
            <a:ext cx="1319933" cy="11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298063" y="2306475"/>
            <a:ext cx="16131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eacher (Admin)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50" y="2907963"/>
            <a:ext cx="828850" cy="14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246525" y="4331425"/>
            <a:ext cx="16131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Student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2104449" y="2314963"/>
            <a:ext cx="16131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Create/Edit Avatar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6887050" y="4181650"/>
            <a:ext cx="1690500" cy="6072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Screenshare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304225" y="1805913"/>
            <a:ext cx="16905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View materials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4685400" y="4232138"/>
            <a:ext cx="1545300" cy="6072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Annotate whiteboard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5183738" y="1141438"/>
            <a:ext cx="16467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Upload Lesson Materials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3616825" y="947838"/>
            <a:ext cx="12453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Control Access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4518013" y="2018575"/>
            <a:ext cx="14892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Interact via emotes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1915525" y="4196025"/>
            <a:ext cx="1489200" cy="601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Chat (text/voice)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7135075" y="2736500"/>
            <a:ext cx="17931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Buy In-game items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098163" y="1089338"/>
            <a:ext cx="17931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Distribute In-game Currency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4354500" y="2818288"/>
            <a:ext cx="18762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Control avatar movement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87" name="Google Shape;87;p14"/>
          <p:cNvCxnSpPr>
            <a:stCxn id="70" idx="4"/>
            <a:endCxn id="76" idx="0"/>
          </p:cNvCxnSpPr>
          <p:nvPr/>
        </p:nvCxnSpPr>
        <p:spPr>
          <a:xfrm>
            <a:off x="2690700" y="1655250"/>
            <a:ext cx="220200" cy="65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4"/>
          <p:cNvCxnSpPr>
            <a:stCxn id="72" idx="3"/>
            <a:endCxn id="70" idx="2"/>
          </p:cNvCxnSpPr>
          <p:nvPr/>
        </p:nvCxnSpPr>
        <p:spPr>
          <a:xfrm flipH="1" rot="10800000">
            <a:off x="1764583" y="1301662"/>
            <a:ext cx="303600" cy="316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4"/>
          <p:cNvCxnSpPr>
            <a:stCxn id="74" idx="3"/>
            <a:endCxn id="70" idx="3"/>
          </p:cNvCxnSpPr>
          <p:nvPr/>
        </p:nvCxnSpPr>
        <p:spPr>
          <a:xfrm flipH="1" rot="10800000">
            <a:off x="1467500" y="1551675"/>
            <a:ext cx="783000" cy="2069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4"/>
          <p:cNvCxnSpPr>
            <a:stCxn id="74" idx="3"/>
            <a:endCxn id="76" idx="2"/>
          </p:cNvCxnSpPr>
          <p:nvPr/>
        </p:nvCxnSpPr>
        <p:spPr>
          <a:xfrm flipH="1" rot="10800000">
            <a:off x="1467500" y="2668575"/>
            <a:ext cx="636900" cy="95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4"/>
          <p:cNvCxnSpPr>
            <a:stCxn id="72" idx="0"/>
            <a:endCxn id="81" idx="0"/>
          </p:cNvCxnSpPr>
          <p:nvPr/>
        </p:nvCxnSpPr>
        <p:spPr>
          <a:xfrm rot="-5400000">
            <a:off x="2636717" y="-584300"/>
            <a:ext cx="70800" cy="3135000"/>
          </a:xfrm>
          <a:prstGeom prst="curvedConnector3">
            <a:avLst>
              <a:gd fmla="val 436282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2" name="Google Shape;92;p14"/>
          <p:cNvCxnSpPr>
            <a:stCxn id="76" idx="5"/>
            <a:endCxn id="86" idx="2"/>
          </p:cNvCxnSpPr>
          <p:nvPr/>
        </p:nvCxnSpPr>
        <p:spPr>
          <a:xfrm>
            <a:off x="3481316" y="2918766"/>
            <a:ext cx="873300" cy="25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4"/>
          <p:cNvCxnSpPr>
            <a:stCxn id="72" idx="0"/>
            <a:endCxn id="80" idx="0"/>
          </p:cNvCxnSpPr>
          <p:nvPr/>
        </p:nvCxnSpPr>
        <p:spPr>
          <a:xfrm flipH="1" rot="-5400000">
            <a:off x="3494567" y="-1371350"/>
            <a:ext cx="122700" cy="4902600"/>
          </a:xfrm>
          <a:prstGeom prst="curvedConnector3">
            <a:avLst>
              <a:gd fmla="val -35733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" name="Google Shape;94;p14"/>
          <p:cNvCxnSpPr>
            <a:stCxn id="76" idx="3"/>
            <a:endCxn id="83" idx="1"/>
          </p:cNvCxnSpPr>
          <p:nvPr/>
        </p:nvCxnSpPr>
        <p:spPr>
          <a:xfrm flipH="1">
            <a:off x="2133682" y="2918766"/>
            <a:ext cx="207000" cy="136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4"/>
          <p:cNvCxnSpPr>
            <a:stCxn id="76" idx="6"/>
            <a:endCxn id="82" idx="2"/>
          </p:cNvCxnSpPr>
          <p:nvPr/>
        </p:nvCxnSpPr>
        <p:spPr>
          <a:xfrm flipH="1" rot="10800000">
            <a:off x="3717549" y="2372263"/>
            <a:ext cx="800400" cy="296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4"/>
          <p:cNvCxnSpPr>
            <a:stCxn id="86" idx="6"/>
            <a:endCxn id="78" idx="4"/>
          </p:cNvCxnSpPr>
          <p:nvPr/>
        </p:nvCxnSpPr>
        <p:spPr>
          <a:xfrm flipH="1" rot="10800000">
            <a:off x="6230700" y="2513188"/>
            <a:ext cx="918900" cy="658800"/>
          </a:xfrm>
          <a:prstGeom prst="curved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4"/>
          <p:cNvCxnSpPr>
            <a:stCxn id="72" idx="0"/>
            <a:endCxn id="85" idx="0"/>
          </p:cNvCxnSpPr>
          <p:nvPr/>
        </p:nvCxnSpPr>
        <p:spPr>
          <a:xfrm flipH="1" rot="-5400000">
            <a:off x="4514267" y="-2391050"/>
            <a:ext cx="70800" cy="6890100"/>
          </a:xfrm>
          <a:prstGeom prst="curvedConnector3">
            <a:avLst>
              <a:gd fmla="val -919068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8" name="Google Shape;98;p14"/>
          <p:cNvCxnSpPr>
            <a:stCxn id="76" idx="4"/>
            <a:endCxn id="79" idx="2"/>
          </p:cNvCxnSpPr>
          <p:nvPr/>
        </p:nvCxnSpPr>
        <p:spPr>
          <a:xfrm flipH="1" rot="-5400000">
            <a:off x="3041499" y="2891863"/>
            <a:ext cx="1513500" cy="1774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4"/>
          <p:cNvCxnSpPr>
            <a:stCxn id="76" idx="4"/>
            <a:endCxn id="77" idx="1"/>
          </p:cNvCxnSpPr>
          <p:nvPr/>
        </p:nvCxnSpPr>
        <p:spPr>
          <a:xfrm flipH="1" rot="-5400000">
            <a:off x="4398699" y="1534662"/>
            <a:ext cx="1248300" cy="4223700"/>
          </a:xfrm>
          <a:prstGeom prst="curvedConnector3">
            <a:avLst>
              <a:gd fmla="val 7753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4"/>
          <p:cNvCxnSpPr>
            <a:stCxn id="84" idx="3"/>
            <a:endCxn id="76" idx="5"/>
          </p:cNvCxnSpPr>
          <p:nvPr/>
        </p:nvCxnSpPr>
        <p:spPr>
          <a:xfrm flipH="1" rot="5400000">
            <a:off x="5228668" y="1171304"/>
            <a:ext cx="421500" cy="3916500"/>
          </a:xfrm>
          <a:prstGeom prst="curvedConnector3">
            <a:avLst>
              <a:gd fmla="val -8107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1" name="Google Shape;101;p14"/>
          <p:cNvSpPr txBox="1"/>
          <p:nvPr/>
        </p:nvSpPr>
        <p:spPr>
          <a:xfrm>
            <a:off x="7218775" y="3508800"/>
            <a:ext cx="1551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(if currency sufficient)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845775" y="2527575"/>
            <a:ext cx="1551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(If material uploaded)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6129000" y="3543625"/>
            <a:ext cx="1202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(if given access)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810775" y="4095850"/>
            <a:ext cx="1202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(if given access)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133500" y="3857750"/>
            <a:ext cx="1280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(if given access)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3404725" y="2071125"/>
            <a:ext cx="12021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(if given access)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3901" y="4031406"/>
            <a:ext cx="1876200" cy="100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6">
            <a:alphaModFix/>
          </a:blip>
          <a:srcRect b="32336" l="64369" r="2923" t="13315"/>
          <a:stretch/>
        </p:blipFill>
        <p:spPr>
          <a:xfrm flipH="1">
            <a:off x="9487385" y="2799988"/>
            <a:ext cx="1079165" cy="100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Software - Unity</a:t>
            </a:r>
            <a:endParaRPr/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4641600" y="1648050"/>
            <a:ext cx="39999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Game, it’s fun :D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Need to retrieve information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Not sure if it supports voice, video, chat, screen sharing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Security Issues</a:t>
            </a:r>
            <a:endParaRPr/>
          </a:p>
        </p:txBody>
      </p:sp>
      <p:sp>
        <p:nvSpPr>
          <p:cNvPr id="115" name="Google Shape;115;p15"/>
          <p:cNvSpPr txBox="1"/>
          <p:nvPr>
            <p:ph idx="2" type="body"/>
          </p:nvPr>
        </p:nvSpPr>
        <p:spPr>
          <a:xfrm>
            <a:off x="431975" y="1648050"/>
            <a:ext cx="34311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3D Modelling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Buy assets from unity store or import assets from online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Creating with blender  </a:t>
            </a:r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4139900" y="1648050"/>
            <a:ext cx="0" cy="2787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